
<file path=[Content_Types].xml><?xml version="1.0" encoding="utf-8"?>
<Types xmlns="http://schemas.openxmlformats.org/package/2006/content-types">
  <Default Extension="fntdata" ContentType="application/x-fontdata"/>
  <Default Extension="gif" ContentType="image/gif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9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9144000" cy="5143500" type="screen16x9"/>
  <p:notesSz cx="6858000" cy="9144000"/>
  <p:embeddedFontLst>
    <p:embeddedFont>
      <p:font typeface="Nunito" pitchFamily="2" charset="77"/>
      <p:regular r:id="rId10"/>
      <p:bold r:id="rId11"/>
      <p:italic r:id="rId12"/>
      <p:boldItalic r:id="rId13"/>
    </p:embeddedFont>
    <p:embeddedFont>
      <p:font typeface="Roboto" panose="02000000000000000000" pitchFamily="2" charset="0"/>
      <p:regular r:id="rId14"/>
      <p:bold r:id="rId15"/>
      <p:italic r:id="rId16"/>
      <p:boldItalic r:id="rId17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51C9"/>
    <a:srgbClr val="E90DA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1"/>
    <p:restoredTop sz="94694"/>
  </p:normalViewPr>
  <p:slideViewPr>
    <p:cSldViewPr snapToGrid="0">
      <p:cViewPr varScale="1">
        <p:scale>
          <a:sx n="156" d="100"/>
          <a:sy n="156" d="100"/>
        </p:scale>
        <p:origin x="288" y="168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4.fntdata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font" Target="fonts/font3.fntdata"/><Relationship Id="rId17" Type="http://schemas.openxmlformats.org/officeDocument/2006/relationships/font" Target="fonts/font8.fntdata"/><Relationship Id="rId2" Type="http://schemas.openxmlformats.org/officeDocument/2006/relationships/slide" Target="slides/slide1.xml"/><Relationship Id="rId16" Type="http://schemas.openxmlformats.org/officeDocument/2006/relationships/font" Target="fonts/font7.fntdata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2.fntdata"/><Relationship Id="rId5" Type="http://schemas.openxmlformats.org/officeDocument/2006/relationships/slide" Target="slides/slide4.xml"/><Relationship Id="rId15" Type="http://schemas.openxmlformats.org/officeDocument/2006/relationships/font" Target="fonts/font6.fntdata"/><Relationship Id="rId10" Type="http://schemas.openxmlformats.org/officeDocument/2006/relationships/font" Target="fonts/font1.fntdata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font" Target="fonts/font5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g3000a2630e7_0_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2" name="Google Shape;62;g3000a2630e7_0_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g3000a2630e7_0_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4" name="Google Shape;74;g3000a2630e7_0_1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g3000a2630e7_0_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6" name="Google Shape;86;g3000a2630e7_0_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g3000a2630e7_0_3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8" name="Google Shape;98;g3000a2630e7_0_3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g3000a2630e7_0_5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0" name="Google Shape;110;g3000a2630e7_0_5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6">
          <a:extLst>
            <a:ext uri="{FF2B5EF4-FFF2-40B4-BE49-F238E27FC236}">
              <a16:creationId xmlns:a16="http://schemas.microsoft.com/office/drawing/2014/main" id="{B6D01391-D988-E313-34EF-34D2EE0FB7D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g3000a2630e7_0_39:notes">
            <a:extLst>
              <a:ext uri="{FF2B5EF4-FFF2-40B4-BE49-F238E27FC236}">
                <a16:creationId xmlns:a16="http://schemas.microsoft.com/office/drawing/2014/main" id="{3805710B-6D09-D0A6-D867-E9661D02F08B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8" name="Google Shape;98;g3000a2630e7_0_39:notes">
            <a:extLst>
              <a:ext uri="{FF2B5EF4-FFF2-40B4-BE49-F238E27FC236}">
                <a16:creationId xmlns:a16="http://schemas.microsoft.com/office/drawing/2014/main" id="{622D4D91-FBE4-CFC6-707B-BADA399A6728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12345683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‹Nº›</a:t>
            </a:fld>
            <a:endParaRPr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20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‹Nº›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‹Nº›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gif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E90DA1"/>
            </a:gs>
            <a:gs pos="100000">
              <a:srgbClr val="0051C9"/>
            </a:gs>
          </a:gsLst>
          <a:path path="circle">
            <a:fillToRect r="100000" b="100000"/>
          </a:path>
          <a:tileRect l="-100000" t="-100000"/>
        </a:gradFill>
        <a:effectLst/>
      </p:bgPr>
    </p:bg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/>
          <p:nvPr/>
        </p:nvSpPr>
        <p:spPr>
          <a:xfrm>
            <a:off x="75" y="4472600"/>
            <a:ext cx="9144000" cy="6708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55;p13"/>
          <p:cNvSpPr txBox="1"/>
          <p:nvPr/>
        </p:nvSpPr>
        <p:spPr>
          <a:xfrm>
            <a:off x="670900" y="517150"/>
            <a:ext cx="7903800" cy="978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3600" b="1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rPr>
              <a:t>Mobbeel Innovation Challenge</a:t>
            </a:r>
            <a:endParaRPr sz="3600" b="1">
              <a:solidFill>
                <a:schemeClr val="lt1"/>
              </a:solidFill>
              <a:latin typeface="Nunito"/>
              <a:ea typeface="Nunito"/>
              <a:cs typeface="Nunito"/>
              <a:sym typeface="Nuni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18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rPr>
              <a:t>Hackatón no-code</a:t>
            </a:r>
            <a:endParaRPr sz="1800">
              <a:solidFill>
                <a:schemeClr val="lt2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56" name="Google Shape;56;p13"/>
          <p:cNvSpPr txBox="1"/>
          <p:nvPr/>
        </p:nvSpPr>
        <p:spPr>
          <a:xfrm>
            <a:off x="845600" y="1677225"/>
            <a:ext cx="7156200" cy="208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3100" b="1">
                <a:solidFill>
                  <a:schemeClr val="lt1"/>
                </a:solidFill>
                <a:highlight>
                  <a:srgbClr val="000000"/>
                </a:highlight>
                <a:latin typeface="Nunito"/>
                <a:ea typeface="Nunito"/>
                <a:cs typeface="Nunito"/>
                <a:sym typeface="Nunito"/>
              </a:rPr>
              <a:t>TÍTULO DEL PROYECTO</a:t>
            </a:r>
            <a:endParaRPr sz="3100" b="1">
              <a:solidFill>
                <a:schemeClr val="lt1"/>
              </a:solidFill>
              <a:highlight>
                <a:srgbClr val="000000"/>
              </a:highlight>
              <a:latin typeface="Nunito"/>
              <a:ea typeface="Nunito"/>
              <a:cs typeface="Nunito"/>
              <a:sym typeface="Nunito"/>
            </a:endParaRPr>
          </a:p>
          <a:p>
            <a:pPr marL="457200" lvl="0" indent="-33020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Nunito"/>
              <a:buChar char="●"/>
            </a:pPr>
            <a:r>
              <a:rPr lang="es" sz="1600" b="1">
                <a:solidFill>
                  <a:schemeClr val="lt1"/>
                </a:solidFill>
                <a:highlight>
                  <a:srgbClr val="000000"/>
                </a:highlight>
                <a:latin typeface="Nunito"/>
                <a:ea typeface="Nunito"/>
                <a:cs typeface="Nunito"/>
                <a:sym typeface="Nunito"/>
              </a:rPr>
              <a:t>Participante 1</a:t>
            </a:r>
            <a:endParaRPr sz="1600" b="1">
              <a:solidFill>
                <a:schemeClr val="lt1"/>
              </a:solidFill>
              <a:highlight>
                <a:srgbClr val="000000"/>
              </a:highlight>
              <a:latin typeface="Nunito"/>
              <a:ea typeface="Nunito"/>
              <a:cs typeface="Nunito"/>
              <a:sym typeface="Nunito"/>
            </a:endParaRPr>
          </a:p>
          <a:p>
            <a:pPr marL="457200" lvl="0" indent="-33020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Nunito"/>
              <a:buChar char="●"/>
            </a:pPr>
            <a:r>
              <a:rPr lang="es" sz="1600" b="1">
                <a:solidFill>
                  <a:schemeClr val="lt1"/>
                </a:solidFill>
                <a:highlight>
                  <a:schemeClr val="dk1"/>
                </a:highlight>
                <a:latin typeface="Nunito"/>
                <a:ea typeface="Nunito"/>
                <a:cs typeface="Nunito"/>
                <a:sym typeface="Nunito"/>
              </a:rPr>
              <a:t>Participante 2</a:t>
            </a:r>
            <a:endParaRPr sz="1600" b="1">
              <a:solidFill>
                <a:schemeClr val="lt1"/>
              </a:solidFill>
              <a:highlight>
                <a:schemeClr val="dk1"/>
              </a:highlight>
              <a:latin typeface="Nunito"/>
              <a:ea typeface="Nunito"/>
              <a:cs typeface="Nunito"/>
              <a:sym typeface="Nunito"/>
            </a:endParaRPr>
          </a:p>
          <a:p>
            <a:pPr marL="457200" lvl="0" indent="-33020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Nunito"/>
              <a:buChar char="●"/>
            </a:pPr>
            <a:r>
              <a:rPr lang="es" sz="1600" b="1">
                <a:solidFill>
                  <a:schemeClr val="lt1"/>
                </a:solidFill>
                <a:highlight>
                  <a:schemeClr val="dk1"/>
                </a:highlight>
                <a:latin typeface="Nunito"/>
                <a:ea typeface="Nunito"/>
                <a:cs typeface="Nunito"/>
                <a:sym typeface="Nunito"/>
              </a:rPr>
              <a:t>Participante 3</a:t>
            </a:r>
            <a:endParaRPr sz="1600" b="1">
              <a:solidFill>
                <a:schemeClr val="lt1"/>
              </a:solidFill>
              <a:highlight>
                <a:schemeClr val="dk1"/>
              </a:highlight>
              <a:latin typeface="Nunito"/>
              <a:ea typeface="Nunito"/>
              <a:cs typeface="Nunito"/>
              <a:sym typeface="Nuni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100" b="1">
              <a:solidFill>
                <a:schemeClr val="lt1"/>
              </a:solidFill>
              <a:highlight>
                <a:schemeClr val="dk1"/>
              </a:highlight>
              <a:latin typeface="Nunito"/>
              <a:ea typeface="Nunito"/>
              <a:cs typeface="Nunito"/>
              <a:sym typeface="Nuni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2"/>
              </a:solidFill>
            </a:endParaRPr>
          </a:p>
        </p:txBody>
      </p:sp>
      <p:pic>
        <p:nvPicPr>
          <p:cNvPr id="57" name="Google Shape;57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549388" y="4577153"/>
            <a:ext cx="1748630" cy="461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8" name="Google Shape;58;p1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540450" y="4550625"/>
            <a:ext cx="1748625" cy="514754"/>
          </a:xfrm>
          <a:prstGeom prst="rect">
            <a:avLst/>
          </a:prstGeom>
          <a:noFill/>
          <a:ln>
            <a:noFill/>
          </a:ln>
        </p:spPr>
      </p:pic>
      <p:pic>
        <p:nvPicPr>
          <p:cNvPr id="59" name="Google Shape;59;p1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815325" y="4577150"/>
            <a:ext cx="1491638" cy="461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>
            <a:extLst>
              <a:ext uri="{FF2B5EF4-FFF2-40B4-BE49-F238E27FC236}">
                <a16:creationId xmlns:a16="http://schemas.microsoft.com/office/drawing/2014/main" id="{A434130A-1F8E-079E-BA02-7DA22EFA485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53138"/>
          <a:stretch/>
        </p:blipFill>
        <p:spPr>
          <a:xfrm>
            <a:off x="0" y="0"/>
            <a:ext cx="9144000" cy="514800"/>
          </a:xfrm>
          <a:prstGeom prst="rect">
            <a:avLst/>
          </a:prstGeom>
        </p:spPr>
      </p:pic>
      <p:sp>
        <p:nvSpPr>
          <p:cNvPr id="64" name="Google Shape;64;p14"/>
          <p:cNvSpPr/>
          <p:nvPr/>
        </p:nvSpPr>
        <p:spPr>
          <a:xfrm>
            <a:off x="0" y="4858475"/>
            <a:ext cx="9144000" cy="2850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65;p14"/>
          <p:cNvSpPr txBox="1"/>
          <p:nvPr/>
        </p:nvSpPr>
        <p:spPr>
          <a:xfrm>
            <a:off x="520950" y="668125"/>
            <a:ext cx="2607000" cy="70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3100" b="1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PROBLEMA</a:t>
            </a:r>
            <a:endParaRPr sz="3100" b="1">
              <a:solidFill>
                <a:schemeClr val="dk1"/>
              </a:solidFill>
              <a:latin typeface="Nunito"/>
              <a:ea typeface="Nunito"/>
              <a:cs typeface="Nunito"/>
              <a:sym typeface="Nunito"/>
            </a:endParaRPr>
          </a:p>
          <a:p>
            <a:pPr marL="45720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600" b="1">
              <a:solidFill>
                <a:schemeClr val="lt1"/>
              </a:solidFill>
              <a:highlight>
                <a:schemeClr val="dk1"/>
              </a:highlight>
              <a:latin typeface="Nunito"/>
              <a:ea typeface="Nunito"/>
              <a:cs typeface="Nunito"/>
              <a:sym typeface="Nuni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100" b="1">
              <a:solidFill>
                <a:schemeClr val="lt1"/>
              </a:solidFill>
              <a:highlight>
                <a:schemeClr val="dk1"/>
              </a:highlight>
              <a:latin typeface="Nunito"/>
              <a:ea typeface="Nunito"/>
              <a:cs typeface="Nunito"/>
              <a:sym typeface="Nuni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2"/>
              </a:solidFill>
            </a:endParaRPr>
          </a:p>
        </p:txBody>
      </p:sp>
      <p:pic>
        <p:nvPicPr>
          <p:cNvPr id="66" name="Google Shape;66;p1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339849" y="4903600"/>
            <a:ext cx="737550" cy="194741"/>
          </a:xfrm>
          <a:prstGeom prst="rect">
            <a:avLst/>
          </a:prstGeom>
          <a:noFill/>
          <a:ln>
            <a:noFill/>
          </a:ln>
        </p:spPr>
      </p:pic>
      <p:pic>
        <p:nvPicPr>
          <p:cNvPr id="67" name="Google Shape;67;p14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8184825" y="4892425"/>
            <a:ext cx="737550" cy="217108"/>
          </a:xfrm>
          <a:prstGeom prst="rect">
            <a:avLst/>
          </a:prstGeom>
          <a:noFill/>
          <a:ln>
            <a:noFill/>
          </a:ln>
        </p:spPr>
      </p:pic>
      <p:pic>
        <p:nvPicPr>
          <p:cNvPr id="68" name="Google Shape;68;p14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6494876" y="4886815"/>
            <a:ext cx="737550" cy="228300"/>
          </a:xfrm>
          <a:prstGeom prst="rect">
            <a:avLst/>
          </a:prstGeom>
          <a:noFill/>
          <a:ln>
            <a:noFill/>
          </a:ln>
        </p:spPr>
      </p:pic>
      <p:sp>
        <p:nvSpPr>
          <p:cNvPr id="70" name="Google Shape;70;p14"/>
          <p:cNvSpPr txBox="1"/>
          <p:nvPr/>
        </p:nvSpPr>
        <p:spPr>
          <a:xfrm>
            <a:off x="520950" y="-77725"/>
            <a:ext cx="7903800" cy="59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2500" b="1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rPr>
              <a:t>Mobbeel Innovation Challenge</a:t>
            </a:r>
            <a:endParaRPr sz="2500" b="1">
              <a:solidFill>
                <a:schemeClr val="lt1"/>
              </a:solidFill>
              <a:latin typeface="Nunito"/>
              <a:ea typeface="Nunito"/>
              <a:cs typeface="Nunito"/>
              <a:sym typeface="Nuni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7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rPr>
              <a:t>Hackatón no-code</a:t>
            </a:r>
            <a:endParaRPr sz="700">
              <a:solidFill>
                <a:schemeClr val="lt2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71" name="Google Shape;71;p14"/>
          <p:cNvSpPr txBox="1"/>
          <p:nvPr/>
        </p:nvSpPr>
        <p:spPr>
          <a:xfrm>
            <a:off x="775725" y="1495525"/>
            <a:ext cx="7344900" cy="84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</a:pPr>
            <a:r>
              <a:rPr lang="es" sz="1800">
                <a:solidFill>
                  <a:schemeClr val="dk2"/>
                </a:solidFill>
              </a:rPr>
              <a:t>Descripción del problema que queremos resolver</a:t>
            </a:r>
            <a:endParaRPr sz="1800">
              <a:solidFill>
                <a:schemeClr val="dk2"/>
              </a:solidFill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</a:pPr>
            <a:r>
              <a:rPr lang="es" sz="1800">
                <a:solidFill>
                  <a:schemeClr val="dk2"/>
                </a:solidFill>
              </a:rPr>
              <a:t>¿Por qué es importante resolverlo?</a:t>
            </a:r>
            <a:endParaRPr sz="1800">
              <a:solidFill>
                <a:schemeClr val="dk2"/>
              </a:solidFill>
            </a:endParaRPr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2"/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15"/>
          <p:cNvSpPr txBox="1"/>
          <p:nvPr/>
        </p:nvSpPr>
        <p:spPr>
          <a:xfrm>
            <a:off x="520950" y="668125"/>
            <a:ext cx="2607000" cy="70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3100" b="1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SOLUCIÓN</a:t>
            </a:r>
            <a:endParaRPr sz="3100" b="1">
              <a:solidFill>
                <a:schemeClr val="dk1"/>
              </a:solidFill>
              <a:latin typeface="Nunito"/>
              <a:ea typeface="Nunito"/>
              <a:cs typeface="Nunito"/>
              <a:sym typeface="Nunito"/>
            </a:endParaRPr>
          </a:p>
          <a:p>
            <a:pPr marL="45720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600" b="1">
              <a:solidFill>
                <a:schemeClr val="lt1"/>
              </a:solidFill>
              <a:highlight>
                <a:schemeClr val="dk1"/>
              </a:highlight>
              <a:latin typeface="Nunito"/>
              <a:ea typeface="Nunito"/>
              <a:cs typeface="Nunito"/>
              <a:sym typeface="Nuni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100" b="1">
              <a:solidFill>
                <a:schemeClr val="lt1"/>
              </a:solidFill>
              <a:highlight>
                <a:schemeClr val="dk1"/>
              </a:highlight>
              <a:latin typeface="Nunito"/>
              <a:ea typeface="Nunito"/>
              <a:cs typeface="Nunito"/>
              <a:sym typeface="Nuni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2"/>
              </a:solidFill>
            </a:endParaRPr>
          </a:p>
        </p:txBody>
      </p:sp>
      <p:sp>
        <p:nvSpPr>
          <p:cNvPr id="79" name="Google Shape;79;p15"/>
          <p:cNvSpPr txBox="1"/>
          <p:nvPr/>
        </p:nvSpPr>
        <p:spPr>
          <a:xfrm>
            <a:off x="775725" y="1495525"/>
            <a:ext cx="7344900" cy="84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</a:pPr>
            <a:r>
              <a:rPr lang="es" sz="1800">
                <a:solidFill>
                  <a:schemeClr val="dk2"/>
                </a:solidFill>
              </a:rPr>
              <a:t>Descripción de nuestra solución</a:t>
            </a:r>
            <a:endParaRPr sz="1800">
              <a:solidFill>
                <a:schemeClr val="dk2"/>
              </a:solidFill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</a:pPr>
            <a:r>
              <a:rPr lang="es" sz="1800">
                <a:solidFill>
                  <a:schemeClr val="dk2"/>
                </a:solidFill>
              </a:rPr>
              <a:t>Explicación sencilla del funcionamiento esperado</a:t>
            </a:r>
            <a:endParaRPr sz="1800">
              <a:solidFill>
                <a:schemeClr val="dk2"/>
              </a:solidFill>
            </a:endParaRPr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2"/>
              </a:solidFill>
            </a:endParaRPr>
          </a:p>
        </p:txBody>
      </p:sp>
      <p:sp>
        <p:nvSpPr>
          <p:cNvPr id="80" name="Google Shape;80;p15"/>
          <p:cNvSpPr/>
          <p:nvPr/>
        </p:nvSpPr>
        <p:spPr>
          <a:xfrm>
            <a:off x="0" y="4858475"/>
            <a:ext cx="9144000" cy="2850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81" name="Google Shape;81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339849" y="4903600"/>
            <a:ext cx="737550" cy="194741"/>
          </a:xfrm>
          <a:prstGeom prst="rect">
            <a:avLst/>
          </a:prstGeom>
          <a:noFill/>
          <a:ln>
            <a:noFill/>
          </a:ln>
        </p:spPr>
      </p:pic>
      <p:pic>
        <p:nvPicPr>
          <p:cNvPr id="82" name="Google Shape;82;p1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184825" y="4892425"/>
            <a:ext cx="737550" cy="217108"/>
          </a:xfrm>
          <a:prstGeom prst="rect">
            <a:avLst/>
          </a:prstGeom>
          <a:noFill/>
          <a:ln>
            <a:noFill/>
          </a:ln>
        </p:spPr>
      </p:pic>
      <p:pic>
        <p:nvPicPr>
          <p:cNvPr id="83" name="Google Shape;83;p15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494876" y="4886815"/>
            <a:ext cx="737550" cy="228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" name="Imagen 1">
            <a:extLst>
              <a:ext uri="{FF2B5EF4-FFF2-40B4-BE49-F238E27FC236}">
                <a16:creationId xmlns:a16="http://schemas.microsoft.com/office/drawing/2014/main" id="{C9A4069B-91BC-998B-2C9B-686FB61EE734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b="53138"/>
          <a:stretch/>
        </p:blipFill>
        <p:spPr>
          <a:xfrm>
            <a:off x="0" y="0"/>
            <a:ext cx="9144000" cy="514800"/>
          </a:xfrm>
          <a:prstGeom prst="rect">
            <a:avLst/>
          </a:prstGeom>
        </p:spPr>
      </p:pic>
      <p:sp>
        <p:nvSpPr>
          <p:cNvPr id="3" name="Google Shape;70;p14">
            <a:extLst>
              <a:ext uri="{FF2B5EF4-FFF2-40B4-BE49-F238E27FC236}">
                <a16:creationId xmlns:a16="http://schemas.microsoft.com/office/drawing/2014/main" id="{B0043EF0-00A2-6428-F88A-1DCC505E5CBF}"/>
              </a:ext>
            </a:extLst>
          </p:cNvPr>
          <p:cNvSpPr txBox="1"/>
          <p:nvPr/>
        </p:nvSpPr>
        <p:spPr>
          <a:xfrm>
            <a:off x="520950" y="-77725"/>
            <a:ext cx="7903800" cy="59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2500" b="1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rPr>
              <a:t>Mobbeel Innovation Challenge</a:t>
            </a:r>
            <a:endParaRPr sz="2500" b="1">
              <a:solidFill>
                <a:schemeClr val="lt1"/>
              </a:solidFill>
              <a:latin typeface="Nunito"/>
              <a:ea typeface="Nunito"/>
              <a:cs typeface="Nunito"/>
              <a:sym typeface="Nuni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7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rPr>
              <a:t>Hackatón no-code</a:t>
            </a:r>
            <a:endParaRPr sz="700">
              <a:solidFill>
                <a:schemeClr val="lt2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16"/>
          <p:cNvSpPr txBox="1"/>
          <p:nvPr/>
        </p:nvSpPr>
        <p:spPr>
          <a:xfrm>
            <a:off x="520950" y="668125"/>
            <a:ext cx="4853100" cy="70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3100" b="1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PROPUESTA DE VALOR</a:t>
            </a:r>
            <a:endParaRPr sz="3100" b="1">
              <a:solidFill>
                <a:schemeClr val="dk1"/>
              </a:solidFill>
              <a:latin typeface="Nunito"/>
              <a:ea typeface="Nunito"/>
              <a:cs typeface="Nunito"/>
              <a:sym typeface="Nunito"/>
            </a:endParaRPr>
          </a:p>
          <a:p>
            <a:pPr marL="45720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600" b="1">
              <a:solidFill>
                <a:schemeClr val="lt1"/>
              </a:solidFill>
              <a:highlight>
                <a:schemeClr val="dk1"/>
              </a:highlight>
              <a:latin typeface="Nunito"/>
              <a:ea typeface="Nunito"/>
              <a:cs typeface="Nunito"/>
              <a:sym typeface="Nuni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100" b="1">
              <a:solidFill>
                <a:schemeClr val="lt1"/>
              </a:solidFill>
              <a:highlight>
                <a:schemeClr val="dk1"/>
              </a:highlight>
              <a:latin typeface="Nunito"/>
              <a:ea typeface="Nunito"/>
              <a:cs typeface="Nunito"/>
              <a:sym typeface="Nuni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2"/>
              </a:solidFill>
            </a:endParaRPr>
          </a:p>
        </p:txBody>
      </p:sp>
      <p:sp>
        <p:nvSpPr>
          <p:cNvPr id="91" name="Google Shape;91;p16"/>
          <p:cNvSpPr txBox="1"/>
          <p:nvPr/>
        </p:nvSpPr>
        <p:spPr>
          <a:xfrm>
            <a:off x="775725" y="1495525"/>
            <a:ext cx="7344900" cy="84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</a:pPr>
            <a:r>
              <a:rPr lang="es" sz="1800">
                <a:solidFill>
                  <a:schemeClr val="dk2"/>
                </a:solidFill>
              </a:rPr>
              <a:t>¿Qué hace a nuestra solución mejor que el resto?</a:t>
            </a:r>
            <a:endParaRPr sz="1800">
              <a:solidFill>
                <a:schemeClr val="dk2"/>
              </a:solidFill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</a:pPr>
            <a:r>
              <a:rPr lang="es" sz="1800">
                <a:solidFill>
                  <a:schemeClr val="dk2"/>
                </a:solidFill>
              </a:rPr>
              <a:t>¿Qué beneficios clave aporta a los clientes?</a:t>
            </a:r>
            <a:endParaRPr sz="1800">
              <a:solidFill>
                <a:schemeClr val="dk2"/>
              </a:solidFill>
            </a:endParaRPr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2"/>
              </a:solidFill>
            </a:endParaRPr>
          </a:p>
        </p:txBody>
      </p:sp>
      <p:sp>
        <p:nvSpPr>
          <p:cNvPr id="92" name="Google Shape;92;p16"/>
          <p:cNvSpPr/>
          <p:nvPr/>
        </p:nvSpPr>
        <p:spPr>
          <a:xfrm>
            <a:off x="0" y="4858475"/>
            <a:ext cx="9144000" cy="2850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93" name="Google Shape;93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339849" y="4903600"/>
            <a:ext cx="737550" cy="194741"/>
          </a:xfrm>
          <a:prstGeom prst="rect">
            <a:avLst/>
          </a:prstGeom>
          <a:noFill/>
          <a:ln>
            <a:noFill/>
          </a:ln>
        </p:spPr>
      </p:pic>
      <p:pic>
        <p:nvPicPr>
          <p:cNvPr id="94" name="Google Shape;94;p1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184825" y="4892425"/>
            <a:ext cx="737550" cy="217108"/>
          </a:xfrm>
          <a:prstGeom prst="rect">
            <a:avLst/>
          </a:prstGeom>
          <a:noFill/>
          <a:ln>
            <a:noFill/>
          </a:ln>
        </p:spPr>
      </p:pic>
      <p:pic>
        <p:nvPicPr>
          <p:cNvPr id="95" name="Google Shape;95;p16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494876" y="4886815"/>
            <a:ext cx="737550" cy="228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" name="Imagen 1">
            <a:extLst>
              <a:ext uri="{FF2B5EF4-FFF2-40B4-BE49-F238E27FC236}">
                <a16:creationId xmlns:a16="http://schemas.microsoft.com/office/drawing/2014/main" id="{F9B71D73-FAC6-13A7-E963-CE076912DB34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b="53138"/>
          <a:stretch/>
        </p:blipFill>
        <p:spPr>
          <a:xfrm>
            <a:off x="0" y="0"/>
            <a:ext cx="9144000" cy="514800"/>
          </a:xfrm>
          <a:prstGeom prst="rect">
            <a:avLst/>
          </a:prstGeom>
        </p:spPr>
      </p:pic>
      <p:sp>
        <p:nvSpPr>
          <p:cNvPr id="3" name="Google Shape;70;p14">
            <a:extLst>
              <a:ext uri="{FF2B5EF4-FFF2-40B4-BE49-F238E27FC236}">
                <a16:creationId xmlns:a16="http://schemas.microsoft.com/office/drawing/2014/main" id="{441956DB-CE7D-9CF1-608D-EDC8F8F58E2A}"/>
              </a:ext>
            </a:extLst>
          </p:cNvPr>
          <p:cNvSpPr txBox="1"/>
          <p:nvPr/>
        </p:nvSpPr>
        <p:spPr>
          <a:xfrm>
            <a:off x="520950" y="-77725"/>
            <a:ext cx="7903800" cy="59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2500" b="1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rPr>
              <a:t>Mobbeel Innovation Challenge</a:t>
            </a:r>
            <a:endParaRPr sz="2500" b="1">
              <a:solidFill>
                <a:schemeClr val="lt1"/>
              </a:solidFill>
              <a:latin typeface="Nunito"/>
              <a:ea typeface="Nunito"/>
              <a:cs typeface="Nunito"/>
              <a:sym typeface="Nuni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7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rPr>
              <a:t>Hackatón no-code</a:t>
            </a:r>
            <a:endParaRPr sz="700">
              <a:solidFill>
                <a:schemeClr val="lt2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17"/>
          <p:cNvSpPr txBox="1"/>
          <p:nvPr/>
        </p:nvSpPr>
        <p:spPr>
          <a:xfrm>
            <a:off x="520950" y="668125"/>
            <a:ext cx="4853100" cy="70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3100" b="1" dirty="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MODELO DE NEGOCIO</a:t>
            </a:r>
            <a:endParaRPr sz="3100" b="1" dirty="0">
              <a:solidFill>
                <a:schemeClr val="dk1"/>
              </a:solidFill>
              <a:latin typeface="Nunito"/>
              <a:ea typeface="Nunito"/>
              <a:cs typeface="Nunito"/>
              <a:sym typeface="Nunito"/>
            </a:endParaRPr>
          </a:p>
          <a:p>
            <a:pPr marL="45720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600" b="1" dirty="0">
              <a:solidFill>
                <a:schemeClr val="lt1"/>
              </a:solidFill>
              <a:highlight>
                <a:schemeClr val="dk1"/>
              </a:highlight>
              <a:latin typeface="Nunito"/>
              <a:ea typeface="Nunito"/>
              <a:cs typeface="Nunito"/>
              <a:sym typeface="Nuni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100" b="1" dirty="0">
              <a:solidFill>
                <a:schemeClr val="lt1"/>
              </a:solidFill>
              <a:highlight>
                <a:schemeClr val="dk1"/>
              </a:highlight>
              <a:latin typeface="Nunito"/>
              <a:ea typeface="Nunito"/>
              <a:cs typeface="Nunito"/>
              <a:sym typeface="Nuni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chemeClr val="dk2"/>
              </a:solidFill>
            </a:endParaRPr>
          </a:p>
        </p:txBody>
      </p:sp>
      <p:sp>
        <p:nvSpPr>
          <p:cNvPr id="103" name="Google Shape;103;p17"/>
          <p:cNvSpPr txBox="1"/>
          <p:nvPr/>
        </p:nvSpPr>
        <p:spPr>
          <a:xfrm>
            <a:off x="775725" y="1495525"/>
            <a:ext cx="7344900" cy="84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</a:pPr>
            <a:r>
              <a:rPr lang="es" sz="1800" dirty="0">
                <a:solidFill>
                  <a:schemeClr val="dk2"/>
                </a:solidFill>
              </a:rPr>
              <a:t>¿Cómo podemos ganar dinero con nuestra idea?</a:t>
            </a:r>
            <a:endParaRPr sz="1800" dirty="0">
              <a:solidFill>
                <a:schemeClr val="dk2"/>
              </a:solidFill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</a:pPr>
            <a:r>
              <a:rPr lang="es" sz="1800" dirty="0">
                <a:solidFill>
                  <a:schemeClr val="dk2"/>
                </a:solidFill>
              </a:rPr>
              <a:t>¿Quiénes serán nuestros clientes?</a:t>
            </a:r>
            <a:endParaRPr sz="1800" dirty="0">
              <a:solidFill>
                <a:schemeClr val="dk2"/>
              </a:solidFill>
            </a:endParaRPr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chemeClr val="dk2"/>
              </a:solidFill>
            </a:endParaRPr>
          </a:p>
        </p:txBody>
      </p:sp>
      <p:sp>
        <p:nvSpPr>
          <p:cNvPr id="104" name="Google Shape;104;p17"/>
          <p:cNvSpPr/>
          <p:nvPr/>
        </p:nvSpPr>
        <p:spPr>
          <a:xfrm>
            <a:off x="0" y="4858475"/>
            <a:ext cx="9144000" cy="2850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05" name="Google Shape;105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339849" y="4903600"/>
            <a:ext cx="737550" cy="194741"/>
          </a:xfrm>
          <a:prstGeom prst="rect">
            <a:avLst/>
          </a:prstGeom>
          <a:noFill/>
          <a:ln>
            <a:noFill/>
          </a:ln>
        </p:spPr>
      </p:pic>
      <p:pic>
        <p:nvPicPr>
          <p:cNvPr id="106" name="Google Shape;106;p1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184825" y="4892425"/>
            <a:ext cx="737550" cy="217108"/>
          </a:xfrm>
          <a:prstGeom prst="rect">
            <a:avLst/>
          </a:prstGeom>
          <a:noFill/>
          <a:ln>
            <a:noFill/>
          </a:ln>
        </p:spPr>
      </p:pic>
      <p:pic>
        <p:nvPicPr>
          <p:cNvPr id="107" name="Google Shape;107;p17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494876" y="4886815"/>
            <a:ext cx="737550" cy="228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" name="Imagen 1">
            <a:extLst>
              <a:ext uri="{FF2B5EF4-FFF2-40B4-BE49-F238E27FC236}">
                <a16:creationId xmlns:a16="http://schemas.microsoft.com/office/drawing/2014/main" id="{A13D599B-1C60-9569-AFA0-CA9034657271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b="53138"/>
          <a:stretch/>
        </p:blipFill>
        <p:spPr>
          <a:xfrm>
            <a:off x="0" y="0"/>
            <a:ext cx="9144000" cy="514800"/>
          </a:xfrm>
          <a:prstGeom prst="rect">
            <a:avLst/>
          </a:prstGeom>
        </p:spPr>
      </p:pic>
      <p:sp>
        <p:nvSpPr>
          <p:cNvPr id="3" name="Google Shape;70;p14">
            <a:extLst>
              <a:ext uri="{FF2B5EF4-FFF2-40B4-BE49-F238E27FC236}">
                <a16:creationId xmlns:a16="http://schemas.microsoft.com/office/drawing/2014/main" id="{EE7C4CC1-8EE7-225C-482B-EAFBCE464BE9}"/>
              </a:ext>
            </a:extLst>
          </p:cNvPr>
          <p:cNvSpPr txBox="1"/>
          <p:nvPr/>
        </p:nvSpPr>
        <p:spPr>
          <a:xfrm>
            <a:off x="520950" y="-77725"/>
            <a:ext cx="7903800" cy="59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2500" b="1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rPr>
              <a:t>Mobbeel Innovation Challenge</a:t>
            </a:r>
            <a:endParaRPr sz="2500" b="1">
              <a:solidFill>
                <a:schemeClr val="lt1"/>
              </a:solidFill>
              <a:latin typeface="Nunito"/>
              <a:ea typeface="Nunito"/>
              <a:cs typeface="Nunito"/>
              <a:sym typeface="Nuni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7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rPr>
              <a:t>Hackatón no-code</a:t>
            </a:r>
            <a:endParaRPr sz="700">
              <a:solidFill>
                <a:schemeClr val="lt2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E90DA1"/>
            </a:gs>
            <a:gs pos="100000">
              <a:srgbClr val="0051C9"/>
            </a:gs>
          </a:gsLst>
          <a:path path="rect">
            <a:fillToRect r="100000" b="100000"/>
          </a:path>
          <a:tileRect l="-100000" t="-100000"/>
        </a:gradFill>
        <a:effectLst/>
      </p:bgPr>
    </p:bg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18"/>
          <p:cNvSpPr/>
          <p:nvPr/>
        </p:nvSpPr>
        <p:spPr>
          <a:xfrm>
            <a:off x="75" y="4472600"/>
            <a:ext cx="9144000" cy="6708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13;p18"/>
          <p:cNvSpPr txBox="1"/>
          <p:nvPr/>
        </p:nvSpPr>
        <p:spPr>
          <a:xfrm>
            <a:off x="670900" y="517150"/>
            <a:ext cx="7903800" cy="978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3600" b="1" dirty="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rPr>
              <a:t>Mobbeel Innovation Challenge</a:t>
            </a:r>
            <a:endParaRPr sz="3600" b="1" dirty="0">
              <a:solidFill>
                <a:schemeClr val="lt1"/>
              </a:solidFill>
              <a:latin typeface="Nunito"/>
              <a:ea typeface="Nunito"/>
              <a:cs typeface="Nunito"/>
              <a:sym typeface="Nuni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1800" dirty="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rPr>
              <a:t>Hackatón no-code</a:t>
            </a:r>
            <a:endParaRPr sz="1800" dirty="0">
              <a:solidFill>
                <a:schemeClr val="lt2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114" name="Google Shape;114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549388" y="4577153"/>
            <a:ext cx="1748630" cy="461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5" name="Google Shape;115;p1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540450" y="4550625"/>
            <a:ext cx="1748625" cy="514754"/>
          </a:xfrm>
          <a:prstGeom prst="rect">
            <a:avLst/>
          </a:prstGeom>
          <a:noFill/>
          <a:ln>
            <a:noFill/>
          </a:ln>
        </p:spPr>
      </p:pic>
      <p:pic>
        <p:nvPicPr>
          <p:cNvPr id="116" name="Google Shape;116;p18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815325" y="4577150"/>
            <a:ext cx="1491638" cy="461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7" name="Google Shape;117;p18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2398975" y="715577"/>
            <a:ext cx="4116300" cy="41163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9">
          <a:extLst>
            <a:ext uri="{FF2B5EF4-FFF2-40B4-BE49-F238E27FC236}">
              <a16:creationId xmlns:a16="http://schemas.microsoft.com/office/drawing/2014/main" id="{352F6624-01A2-8490-B5CA-794E10F845A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17">
            <a:extLst>
              <a:ext uri="{FF2B5EF4-FFF2-40B4-BE49-F238E27FC236}">
                <a16:creationId xmlns:a16="http://schemas.microsoft.com/office/drawing/2014/main" id="{EC67EEDF-F3A9-7865-8083-521DB1FB5DBA}"/>
              </a:ext>
            </a:extLst>
          </p:cNvPr>
          <p:cNvSpPr txBox="1"/>
          <p:nvPr/>
        </p:nvSpPr>
        <p:spPr>
          <a:xfrm>
            <a:off x="379548" y="626918"/>
            <a:ext cx="7903799" cy="70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3100" b="1" dirty="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Equipo XXX – NAME de presentación</a:t>
            </a:r>
            <a:endParaRPr sz="3100" b="1" dirty="0">
              <a:solidFill>
                <a:schemeClr val="dk1"/>
              </a:solidFill>
              <a:latin typeface="Nunito"/>
              <a:ea typeface="Nunito"/>
              <a:cs typeface="Nunito"/>
              <a:sym typeface="Nunito"/>
            </a:endParaRPr>
          </a:p>
          <a:p>
            <a:pPr marL="45720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600" b="1" dirty="0">
              <a:solidFill>
                <a:schemeClr val="lt1"/>
              </a:solidFill>
              <a:highlight>
                <a:schemeClr val="dk1"/>
              </a:highlight>
              <a:latin typeface="Nunito"/>
              <a:ea typeface="Nunito"/>
              <a:cs typeface="Nunito"/>
              <a:sym typeface="Nuni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100" b="1" dirty="0">
              <a:solidFill>
                <a:schemeClr val="lt1"/>
              </a:solidFill>
              <a:highlight>
                <a:schemeClr val="dk1"/>
              </a:highlight>
              <a:latin typeface="Nunito"/>
              <a:ea typeface="Nunito"/>
              <a:cs typeface="Nunito"/>
              <a:sym typeface="Nuni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chemeClr val="dk2"/>
              </a:solidFill>
            </a:endParaRPr>
          </a:p>
        </p:txBody>
      </p:sp>
      <p:sp>
        <p:nvSpPr>
          <p:cNvPr id="104" name="Google Shape;104;p17">
            <a:extLst>
              <a:ext uri="{FF2B5EF4-FFF2-40B4-BE49-F238E27FC236}">
                <a16:creationId xmlns:a16="http://schemas.microsoft.com/office/drawing/2014/main" id="{38189265-29C8-B8AA-7659-C8A5DD069787}"/>
              </a:ext>
            </a:extLst>
          </p:cNvPr>
          <p:cNvSpPr/>
          <p:nvPr/>
        </p:nvSpPr>
        <p:spPr>
          <a:xfrm>
            <a:off x="0" y="4858475"/>
            <a:ext cx="9144000" cy="2850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05" name="Google Shape;105;p17">
            <a:extLst>
              <a:ext uri="{FF2B5EF4-FFF2-40B4-BE49-F238E27FC236}">
                <a16:creationId xmlns:a16="http://schemas.microsoft.com/office/drawing/2014/main" id="{D81ACC25-5D13-7FD0-79E3-4DEEE70C7849}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339849" y="4903600"/>
            <a:ext cx="737550" cy="194741"/>
          </a:xfrm>
          <a:prstGeom prst="rect">
            <a:avLst/>
          </a:prstGeom>
          <a:noFill/>
          <a:ln>
            <a:noFill/>
          </a:ln>
        </p:spPr>
      </p:pic>
      <p:pic>
        <p:nvPicPr>
          <p:cNvPr id="106" name="Google Shape;106;p17">
            <a:extLst>
              <a:ext uri="{FF2B5EF4-FFF2-40B4-BE49-F238E27FC236}">
                <a16:creationId xmlns:a16="http://schemas.microsoft.com/office/drawing/2014/main" id="{0691FCFC-ADE8-511B-3DC4-A08378CF0731}"/>
              </a:ext>
            </a:extLst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184825" y="4892425"/>
            <a:ext cx="737550" cy="217108"/>
          </a:xfrm>
          <a:prstGeom prst="rect">
            <a:avLst/>
          </a:prstGeom>
          <a:noFill/>
          <a:ln>
            <a:noFill/>
          </a:ln>
        </p:spPr>
      </p:pic>
      <p:pic>
        <p:nvPicPr>
          <p:cNvPr id="107" name="Google Shape;107;p17">
            <a:extLst>
              <a:ext uri="{FF2B5EF4-FFF2-40B4-BE49-F238E27FC236}">
                <a16:creationId xmlns:a16="http://schemas.microsoft.com/office/drawing/2014/main" id="{F71E3A34-F77A-B7A1-BDAA-659D664B34D7}"/>
              </a:ext>
            </a:extLst>
          </p:cNvPr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494876" y="4886815"/>
            <a:ext cx="737550" cy="228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" name="Imagen 1">
            <a:extLst>
              <a:ext uri="{FF2B5EF4-FFF2-40B4-BE49-F238E27FC236}">
                <a16:creationId xmlns:a16="http://schemas.microsoft.com/office/drawing/2014/main" id="{32FBE25D-1DB1-7DEF-CBDF-B685186AE84A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b="53138"/>
          <a:stretch/>
        </p:blipFill>
        <p:spPr>
          <a:xfrm>
            <a:off x="0" y="0"/>
            <a:ext cx="9144000" cy="514800"/>
          </a:xfrm>
          <a:prstGeom prst="rect">
            <a:avLst/>
          </a:prstGeom>
        </p:spPr>
      </p:pic>
      <p:sp>
        <p:nvSpPr>
          <p:cNvPr id="3" name="Google Shape;70;p14">
            <a:extLst>
              <a:ext uri="{FF2B5EF4-FFF2-40B4-BE49-F238E27FC236}">
                <a16:creationId xmlns:a16="http://schemas.microsoft.com/office/drawing/2014/main" id="{D5B1487C-8BEA-7A68-FB43-A7C7F18CCADC}"/>
              </a:ext>
            </a:extLst>
          </p:cNvPr>
          <p:cNvSpPr txBox="1"/>
          <p:nvPr/>
        </p:nvSpPr>
        <p:spPr>
          <a:xfrm>
            <a:off x="520950" y="-77725"/>
            <a:ext cx="7903800" cy="59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2500" b="1" dirty="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rPr>
              <a:t>Mobbeel Innovation Challenge</a:t>
            </a:r>
            <a:endParaRPr sz="2500" b="1" dirty="0">
              <a:solidFill>
                <a:schemeClr val="lt1"/>
              </a:solidFill>
              <a:latin typeface="Nunito"/>
              <a:ea typeface="Nunito"/>
              <a:cs typeface="Nunito"/>
              <a:sym typeface="Nuni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700" dirty="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rPr>
              <a:t>Hackatón no-code</a:t>
            </a:r>
            <a:endParaRPr sz="700" dirty="0">
              <a:solidFill>
                <a:schemeClr val="lt2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4" name="Google Shape;103;p17">
            <a:extLst>
              <a:ext uri="{FF2B5EF4-FFF2-40B4-BE49-F238E27FC236}">
                <a16:creationId xmlns:a16="http://schemas.microsoft.com/office/drawing/2014/main" id="{E7E2D44F-6F52-0488-E8FD-B5853B01D0FB}"/>
              </a:ext>
            </a:extLst>
          </p:cNvPr>
          <p:cNvSpPr txBox="1"/>
          <p:nvPr/>
        </p:nvSpPr>
        <p:spPr>
          <a:xfrm>
            <a:off x="732499" y="1294825"/>
            <a:ext cx="7344900" cy="12769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</a:pPr>
            <a:r>
              <a:rPr lang="es-ES" sz="1800" dirty="0">
                <a:solidFill>
                  <a:schemeClr val="dk2"/>
                </a:solidFill>
              </a:rPr>
              <a:t>ÚNICA </a:t>
            </a:r>
            <a:r>
              <a:rPr lang="es-ES" sz="1800" dirty="0" err="1">
                <a:solidFill>
                  <a:schemeClr val="dk2"/>
                </a:solidFill>
              </a:rPr>
              <a:t>slide</a:t>
            </a:r>
            <a:r>
              <a:rPr lang="es-ES" sz="1800" dirty="0">
                <a:solidFill>
                  <a:schemeClr val="dk2"/>
                </a:solidFill>
              </a:rPr>
              <a:t> de presentación al jurado</a:t>
            </a:r>
          </a:p>
          <a:p>
            <a:pPr marL="457200" indent="-342900">
              <a:buClr>
                <a:schemeClr val="dk2"/>
              </a:buClr>
              <a:buSzPts val="1800"/>
              <a:buFont typeface="Arial"/>
              <a:buChar char="●"/>
            </a:pPr>
            <a:r>
              <a:rPr lang="es-ES" sz="1800" dirty="0">
                <a:solidFill>
                  <a:schemeClr val="dk2"/>
                </a:solidFill>
              </a:rPr>
              <a:t>Tiempo de presentación </a:t>
            </a:r>
            <a:r>
              <a:rPr lang="es-ES" sz="1800" b="1" dirty="0">
                <a:solidFill>
                  <a:schemeClr val="dk2"/>
                </a:solidFill>
              </a:rPr>
              <a:t>3 minutos (CRONOMETRADO)</a:t>
            </a:r>
            <a:endParaRPr lang="es-ES" sz="1800" dirty="0">
              <a:solidFill>
                <a:schemeClr val="dk2"/>
              </a:solidFill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</a:pPr>
            <a:r>
              <a:rPr lang="es-ES" sz="1800" b="1" dirty="0">
                <a:solidFill>
                  <a:schemeClr val="dk2"/>
                </a:solidFill>
              </a:rPr>
              <a:t>Reto vs Solución</a:t>
            </a: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</a:pPr>
            <a:r>
              <a:rPr lang="es-ES" sz="1800" dirty="0">
                <a:solidFill>
                  <a:schemeClr val="dk2"/>
                </a:solidFill>
              </a:rPr>
              <a:t>Resumen de todo lo anterior</a:t>
            </a:r>
          </a:p>
        </p:txBody>
      </p:sp>
    </p:spTree>
    <p:extLst>
      <p:ext uri="{BB962C8B-B14F-4D97-AF65-F5344CB8AC3E}">
        <p14:creationId xmlns:p14="http://schemas.microsoft.com/office/powerpoint/2010/main" val="1890999856"/>
      </p:ext>
    </p:extLst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137</Words>
  <Application>Microsoft Macintosh PowerPoint</Application>
  <PresentationFormat>Presentación en pantalla (16:9)</PresentationFormat>
  <Paragraphs>40</Paragraphs>
  <Slides>7</Slides>
  <Notes>7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7</vt:i4>
      </vt:variant>
    </vt:vector>
  </HeadingPairs>
  <TitlesOfParts>
    <vt:vector size="11" baseType="lpstr">
      <vt:lpstr>Arial</vt:lpstr>
      <vt:lpstr>Nunito</vt:lpstr>
      <vt:lpstr>Roboto</vt:lpstr>
      <vt:lpstr>Simple Light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cp:lastModifiedBy>Luis Calleja</cp:lastModifiedBy>
  <cp:revision>4</cp:revision>
  <dcterms:modified xsi:type="dcterms:W3CDTF">2024-10-01T14:49:33Z</dcterms:modified>
</cp:coreProperties>
</file>